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6"/>
  </p:notesMasterIdLst>
  <p:sldIdLst>
    <p:sldId id="257" r:id="rId2"/>
    <p:sldId id="5373" r:id="rId3"/>
    <p:sldId id="5372" r:id="rId4"/>
    <p:sldId id="5371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6E1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90409" autoAdjust="0"/>
  </p:normalViewPr>
  <p:slideViewPr>
    <p:cSldViewPr snapToGrid="0">
      <p:cViewPr varScale="1">
        <p:scale>
          <a:sx n="103" d="100"/>
          <a:sy n="103" d="100"/>
        </p:scale>
        <p:origin x="936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16E229-5B09-4C8B-95FA-FCEBB7AF931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BC1C6C-B3E8-4981-91AD-2CDD0580DFBD}">
      <dgm:prSet phldrT="[Text]" custT="1"/>
      <dgm:spPr/>
      <dgm:t>
        <a:bodyPr/>
        <a:lstStyle/>
        <a:p>
          <a:r>
            <a:rPr lang="en-US" sz="1400" dirty="0"/>
            <a:t>2004: </a:t>
          </a:r>
          <a:r>
            <a:rPr lang="en-US" sz="1400" b="1" dirty="0"/>
            <a:t>Surface air quality monitors</a:t>
          </a:r>
          <a:r>
            <a:rPr lang="en-US" sz="1400" dirty="0"/>
            <a:t>, 800,000 premature deaths from urban PM</a:t>
          </a:r>
          <a:r>
            <a:rPr lang="en-US" sz="1400" baseline="-25000" dirty="0"/>
            <a:t>2.5 </a:t>
          </a:r>
          <a:r>
            <a:rPr lang="en-US" sz="1400" dirty="0"/>
            <a:t>(Cohen et al. 2004) </a:t>
          </a:r>
        </a:p>
      </dgm:t>
    </dgm:pt>
    <dgm:pt modelId="{98252826-9B69-4141-B71D-6AD0AA9D5CC8}" type="parTrans" cxnId="{48ACE12F-EFD3-4938-B9B9-0758EC195D59}">
      <dgm:prSet/>
      <dgm:spPr/>
      <dgm:t>
        <a:bodyPr/>
        <a:lstStyle/>
        <a:p>
          <a:endParaRPr lang="en-US"/>
        </a:p>
      </dgm:t>
    </dgm:pt>
    <dgm:pt modelId="{8881A75A-3053-4BD6-855C-B8875489E565}" type="sibTrans" cxnId="{48ACE12F-EFD3-4938-B9B9-0758EC195D59}">
      <dgm:prSet/>
      <dgm:spPr/>
      <dgm:t>
        <a:bodyPr/>
        <a:lstStyle/>
        <a:p>
          <a:endParaRPr lang="en-US"/>
        </a:p>
      </dgm:t>
    </dgm:pt>
    <dgm:pt modelId="{AEDEEC6C-4774-461B-ABA0-F4D4ED3AE0DA}">
      <dgm:prSet phldrT="[Text]" custT="1"/>
      <dgm:spPr/>
      <dgm:t>
        <a:bodyPr/>
        <a:lstStyle/>
        <a:p>
          <a:r>
            <a:rPr lang="en-US" sz="1400" dirty="0"/>
            <a:t>2010: </a:t>
          </a:r>
          <a:r>
            <a:rPr lang="en-US" sz="1400" b="1" dirty="0"/>
            <a:t>Global chemical transport model</a:t>
          </a:r>
          <a:r>
            <a:rPr lang="en-US" sz="1400" dirty="0"/>
            <a:t>, 3.7 million PM</a:t>
          </a:r>
          <a:r>
            <a:rPr lang="en-US" sz="1400" baseline="-25000" dirty="0"/>
            <a:t>2.5</a:t>
          </a:r>
          <a:r>
            <a:rPr lang="en-US" sz="1400" dirty="0"/>
            <a:t> and 700K ozone deaths (Anenberg et al. 2010)</a:t>
          </a:r>
        </a:p>
      </dgm:t>
    </dgm:pt>
    <dgm:pt modelId="{73859A57-58C3-4E1D-B3D1-580C44599078}" type="parTrans" cxnId="{A9E0B91D-927B-49CF-8EEF-7928E82184A5}">
      <dgm:prSet/>
      <dgm:spPr/>
      <dgm:t>
        <a:bodyPr/>
        <a:lstStyle/>
        <a:p>
          <a:endParaRPr lang="en-US"/>
        </a:p>
      </dgm:t>
    </dgm:pt>
    <dgm:pt modelId="{BA36A4BB-03AA-4BA6-8DA7-E0E08E93F584}" type="sibTrans" cxnId="{A9E0B91D-927B-49CF-8EEF-7928E82184A5}">
      <dgm:prSet/>
      <dgm:spPr/>
      <dgm:t>
        <a:bodyPr/>
        <a:lstStyle/>
        <a:p>
          <a:endParaRPr lang="en-US"/>
        </a:p>
      </dgm:t>
    </dgm:pt>
    <dgm:pt modelId="{FE85322D-F398-43E6-A60E-8665958B676F}">
      <dgm:prSet phldrT="[Text]" custT="1"/>
      <dgm:spPr/>
      <dgm:t>
        <a:bodyPr/>
        <a:lstStyle/>
        <a:p>
          <a:r>
            <a:rPr lang="en-US" sz="1400" dirty="0"/>
            <a:t>2012-2022: </a:t>
          </a:r>
          <a:r>
            <a:rPr lang="en-US" sz="1400" b="1" dirty="0"/>
            <a:t>Satellite observations, global chemical transport model, and ground observations combined,</a:t>
          </a:r>
          <a:r>
            <a:rPr lang="en-US" sz="1400" dirty="0"/>
            <a:t> ~4 million PM</a:t>
          </a:r>
          <a:r>
            <a:rPr lang="en-US" sz="1400" baseline="-25000" dirty="0"/>
            <a:t>2.5</a:t>
          </a:r>
          <a:r>
            <a:rPr lang="en-US" sz="1400" dirty="0"/>
            <a:t> and 200,000 ozone deaths and understanding of urban-scale pollution (</a:t>
          </a:r>
          <a:r>
            <a:rPr lang="en-US" sz="1400" dirty="0" err="1"/>
            <a:t>Forouzanfar</a:t>
          </a:r>
          <a:r>
            <a:rPr lang="en-US" sz="1400" dirty="0"/>
            <a:t> et al. 2016, etc.)</a:t>
          </a:r>
        </a:p>
      </dgm:t>
    </dgm:pt>
    <dgm:pt modelId="{3F8E3173-BF13-49FA-A36B-D68BB7CC04AA}" type="parTrans" cxnId="{38A053BD-620B-4BB3-A14D-AA1171B04880}">
      <dgm:prSet/>
      <dgm:spPr/>
      <dgm:t>
        <a:bodyPr/>
        <a:lstStyle/>
        <a:p>
          <a:endParaRPr lang="en-US"/>
        </a:p>
      </dgm:t>
    </dgm:pt>
    <dgm:pt modelId="{F84DAE26-F5F3-4B1A-910F-29D2EAF1CEFF}" type="sibTrans" cxnId="{38A053BD-620B-4BB3-A14D-AA1171B04880}">
      <dgm:prSet/>
      <dgm:spPr/>
      <dgm:t>
        <a:bodyPr/>
        <a:lstStyle/>
        <a:p>
          <a:endParaRPr lang="en-US"/>
        </a:p>
      </dgm:t>
    </dgm:pt>
    <dgm:pt modelId="{3A86C97F-1000-463B-AB6E-A78F9B06CC25}">
      <dgm:prSet phldrT="[Text]" custT="1"/>
      <dgm:spPr/>
      <dgm:t>
        <a:bodyPr/>
        <a:lstStyle/>
        <a:p>
          <a:endParaRPr lang="en-US" sz="1200" dirty="0"/>
        </a:p>
      </dgm:t>
    </dgm:pt>
    <dgm:pt modelId="{18E9276C-D368-4662-ADF1-703B1129DC60}" type="parTrans" cxnId="{AF361C4C-9FD2-4AE5-80D4-54DF406F3F32}">
      <dgm:prSet/>
      <dgm:spPr/>
      <dgm:t>
        <a:bodyPr/>
        <a:lstStyle/>
        <a:p>
          <a:endParaRPr lang="en-US"/>
        </a:p>
      </dgm:t>
    </dgm:pt>
    <dgm:pt modelId="{2E84717C-B5CC-4F42-9672-AD282940F945}" type="sibTrans" cxnId="{AF361C4C-9FD2-4AE5-80D4-54DF406F3F32}">
      <dgm:prSet/>
      <dgm:spPr/>
      <dgm:t>
        <a:bodyPr/>
        <a:lstStyle/>
        <a:p>
          <a:endParaRPr lang="en-US"/>
        </a:p>
      </dgm:t>
    </dgm:pt>
    <dgm:pt modelId="{D6E5EC61-F56F-4218-9A89-15C9C3714927}" type="pres">
      <dgm:prSet presAssocID="{9716E229-5B09-4C8B-95FA-FCEBB7AF9314}" presName="arrowDiagram" presStyleCnt="0">
        <dgm:presLayoutVars>
          <dgm:chMax val="5"/>
          <dgm:dir/>
          <dgm:resizeHandles val="exact"/>
        </dgm:presLayoutVars>
      </dgm:prSet>
      <dgm:spPr/>
    </dgm:pt>
    <dgm:pt modelId="{6BA96037-46BF-4BBF-9F19-E7D34F72F8AD}" type="pres">
      <dgm:prSet presAssocID="{9716E229-5B09-4C8B-95FA-FCEBB7AF9314}" presName="arrow" presStyleLbl="bgShp" presStyleIdx="0" presStyleCnt="1" custScaleX="98950" custLinFactNeighborX="-18714" custLinFactNeighborY="388"/>
      <dgm:spPr/>
    </dgm:pt>
    <dgm:pt modelId="{5B01AA1E-84DD-4DA0-8EAD-CF81E422543D}" type="pres">
      <dgm:prSet presAssocID="{9716E229-5B09-4C8B-95FA-FCEBB7AF9314}" presName="arrowDiagram4" presStyleCnt="0"/>
      <dgm:spPr/>
    </dgm:pt>
    <dgm:pt modelId="{0B47D7FA-4770-401E-97BA-E2C3D0EA1D29}" type="pres">
      <dgm:prSet presAssocID="{11BC1C6C-B3E8-4981-91AD-2CDD0580DFBD}" presName="bullet4a" presStyleLbl="node1" presStyleIdx="0" presStyleCnt="4" custLinFactX="-324705" custLinFactNeighborX="-400000" custLinFactNeighborY="-57169"/>
      <dgm:spPr/>
    </dgm:pt>
    <dgm:pt modelId="{53053AC7-AEB5-46B8-8DC5-8B6BCD8AE1B1}" type="pres">
      <dgm:prSet presAssocID="{11BC1C6C-B3E8-4981-91AD-2CDD0580DFBD}" presName="textBox4a" presStyleLbl="revTx" presStyleIdx="0" presStyleCnt="4" custScaleX="602232" custScaleY="64049" custLinFactX="38836" custLinFactNeighborX="100000" custLinFactNeighborY="52">
        <dgm:presLayoutVars>
          <dgm:bulletEnabled val="1"/>
        </dgm:presLayoutVars>
      </dgm:prSet>
      <dgm:spPr/>
    </dgm:pt>
    <dgm:pt modelId="{D266C183-6EDD-47CB-9752-4FBB40A29F91}" type="pres">
      <dgm:prSet presAssocID="{AEDEEC6C-4774-461B-ABA0-F4D4ED3AE0DA}" presName="bullet4b" presStyleLbl="node1" presStyleIdx="1" presStyleCnt="4" custLinFactX="-217733" custLinFactNeighborX="-300000" custLinFactNeighborY="24503"/>
      <dgm:spPr/>
    </dgm:pt>
    <dgm:pt modelId="{E56F60FE-E062-4539-A4AD-90D2A348E2B6}" type="pres">
      <dgm:prSet presAssocID="{AEDEEC6C-4774-461B-ABA0-F4D4ED3AE0DA}" presName="textBox4b" presStyleLbl="revTx" presStyleIdx="1" presStyleCnt="4" custScaleX="494414" custScaleY="63835" custLinFactNeighborX="88348" custLinFactNeighborY="6986">
        <dgm:presLayoutVars>
          <dgm:bulletEnabled val="1"/>
        </dgm:presLayoutVars>
      </dgm:prSet>
      <dgm:spPr/>
    </dgm:pt>
    <dgm:pt modelId="{48A17494-0C9B-4A4C-B181-B0DD9771BFF8}" type="pres">
      <dgm:prSet presAssocID="{FE85322D-F398-43E6-A60E-8665958B676F}" presName="bullet4c" presStyleLbl="node1" presStyleIdx="2" presStyleCnt="4" custLinFactX="-112153" custLinFactNeighborX="-200000" custLinFactNeighborY="-28074"/>
      <dgm:spPr/>
    </dgm:pt>
    <dgm:pt modelId="{ED0FA19F-9AE4-4512-95CA-A3043F7622A6}" type="pres">
      <dgm:prSet presAssocID="{FE85322D-F398-43E6-A60E-8665958B676F}" presName="textBox4c" presStyleLbl="revTx" presStyleIdx="2" presStyleCnt="4" custScaleX="381643" custScaleY="86330" custLinFactNeighborX="41078" custLinFactNeighborY="9635">
        <dgm:presLayoutVars>
          <dgm:bulletEnabled val="1"/>
        </dgm:presLayoutVars>
      </dgm:prSet>
      <dgm:spPr/>
    </dgm:pt>
    <dgm:pt modelId="{026B0CFC-950A-4CA8-8513-14EFAA0AFAB9}" type="pres">
      <dgm:prSet presAssocID="{3A86C97F-1000-463B-AB6E-A78F9B06CC25}" presName="bullet4d" presStyleLbl="node1" presStyleIdx="3" presStyleCnt="4" custLinFactX="-96029" custLinFactNeighborX="-100000" custLinFactNeighborY="-15157"/>
      <dgm:spPr/>
    </dgm:pt>
    <dgm:pt modelId="{B87E9560-7B89-4C90-B512-E1F9F153AEAA}" type="pres">
      <dgm:prSet presAssocID="{3A86C97F-1000-463B-AB6E-A78F9B06CC25}" presName="textBox4d" presStyleLbl="revTx" presStyleIdx="3" presStyleCnt="4" custScaleX="174066" custScaleY="98771" custLinFactNeighborX="84107" custLinFactNeighborY="-36302">
        <dgm:presLayoutVars>
          <dgm:bulletEnabled val="1"/>
        </dgm:presLayoutVars>
      </dgm:prSet>
      <dgm:spPr/>
    </dgm:pt>
  </dgm:ptLst>
  <dgm:cxnLst>
    <dgm:cxn modelId="{C201DD06-133F-40BD-B16D-557D71EF1512}" type="presOf" srcId="{FE85322D-F398-43E6-A60E-8665958B676F}" destId="{ED0FA19F-9AE4-4512-95CA-A3043F7622A6}" srcOrd="0" destOrd="0" presId="urn:microsoft.com/office/officeart/2005/8/layout/arrow2"/>
    <dgm:cxn modelId="{C882FE0B-4310-4FC8-9C69-E5B2F9624076}" type="presOf" srcId="{9716E229-5B09-4C8B-95FA-FCEBB7AF9314}" destId="{D6E5EC61-F56F-4218-9A89-15C9C3714927}" srcOrd="0" destOrd="0" presId="urn:microsoft.com/office/officeart/2005/8/layout/arrow2"/>
    <dgm:cxn modelId="{25017F0E-6C55-4E0F-BEB4-3233FFF25028}" type="presOf" srcId="{AEDEEC6C-4774-461B-ABA0-F4D4ED3AE0DA}" destId="{E56F60FE-E062-4539-A4AD-90D2A348E2B6}" srcOrd="0" destOrd="0" presId="urn:microsoft.com/office/officeart/2005/8/layout/arrow2"/>
    <dgm:cxn modelId="{A9E0B91D-927B-49CF-8EEF-7928E82184A5}" srcId="{9716E229-5B09-4C8B-95FA-FCEBB7AF9314}" destId="{AEDEEC6C-4774-461B-ABA0-F4D4ED3AE0DA}" srcOrd="1" destOrd="0" parTransId="{73859A57-58C3-4E1D-B3D1-580C44599078}" sibTransId="{BA36A4BB-03AA-4BA6-8DA7-E0E08E93F584}"/>
    <dgm:cxn modelId="{EDA9B120-D3D8-4371-A098-E8B188AB6D59}" type="presOf" srcId="{3A86C97F-1000-463B-AB6E-A78F9B06CC25}" destId="{B87E9560-7B89-4C90-B512-E1F9F153AEAA}" srcOrd="0" destOrd="0" presId="urn:microsoft.com/office/officeart/2005/8/layout/arrow2"/>
    <dgm:cxn modelId="{3F96822D-3AF8-4DC1-A04C-B893ACF60FD4}" type="presOf" srcId="{11BC1C6C-B3E8-4981-91AD-2CDD0580DFBD}" destId="{53053AC7-AEB5-46B8-8DC5-8B6BCD8AE1B1}" srcOrd="0" destOrd="0" presId="urn:microsoft.com/office/officeart/2005/8/layout/arrow2"/>
    <dgm:cxn modelId="{48ACE12F-EFD3-4938-B9B9-0758EC195D59}" srcId="{9716E229-5B09-4C8B-95FA-FCEBB7AF9314}" destId="{11BC1C6C-B3E8-4981-91AD-2CDD0580DFBD}" srcOrd="0" destOrd="0" parTransId="{98252826-9B69-4141-B71D-6AD0AA9D5CC8}" sibTransId="{8881A75A-3053-4BD6-855C-B8875489E565}"/>
    <dgm:cxn modelId="{AF361C4C-9FD2-4AE5-80D4-54DF406F3F32}" srcId="{9716E229-5B09-4C8B-95FA-FCEBB7AF9314}" destId="{3A86C97F-1000-463B-AB6E-A78F9B06CC25}" srcOrd="3" destOrd="0" parTransId="{18E9276C-D368-4662-ADF1-703B1129DC60}" sibTransId="{2E84717C-B5CC-4F42-9672-AD282940F945}"/>
    <dgm:cxn modelId="{38A053BD-620B-4BB3-A14D-AA1171B04880}" srcId="{9716E229-5B09-4C8B-95FA-FCEBB7AF9314}" destId="{FE85322D-F398-43E6-A60E-8665958B676F}" srcOrd="2" destOrd="0" parTransId="{3F8E3173-BF13-49FA-A36B-D68BB7CC04AA}" sibTransId="{F84DAE26-F5F3-4B1A-910F-29D2EAF1CEFF}"/>
    <dgm:cxn modelId="{2A081CC3-C83A-4B69-90CD-33B07FFA7E82}" type="presParOf" srcId="{D6E5EC61-F56F-4218-9A89-15C9C3714927}" destId="{6BA96037-46BF-4BBF-9F19-E7D34F72F8AD}" srcOrd="0" destOrd="0" presId="urn:microsoft.com/office/officeart/2005/8/layout/arrow2"/>
    <dgm:cxn modelId="{E227E891-B485-49E5-A1B5-5EDE60680B35}" type="presParOf" srcId="{D6E5EC61-F56F-4218-9A89-15C9C3714927}" destId="{5B01AA1E-84DD-4DA0-8EAD-CF81E422543D}" srcOrd="1" destOrd="0" presId="urn:microsoft.com/office/officeart/2005/8/layout/arrow2"/>
    <dgm:cxn modelId="{206D8628-8628-40D9-90D8-87A090AEED47}" type="presParOf" srcId="{5B01AA1E-84DD-4DA0-8EAD-CF81E422543D}" destId="{0B47D7FA-4770-401E-97BA-E2C3D0EA1D29}" srcOrd="0" destOrd="0" presId="urn:microsoft.com/office/officeart/2005/8/layout/arrow2"/>
    <dgm:cxn modelId="{67D8B252-7FF5-466E-9F1C-9FC5AD242236}" type="presParOf" srcId="{5B01AA1E-84DD-4DA0-8EAD-CF81E422543D}" destId="{53053AC7-AEB5-46B8-8DC5-8B6BCD8AE1B1}" srcOrd="1" destOrd="0" presId="urn:microsoft.com/office/officeart/2005/8/layout/arrow2"/>
    <dgm:cxn modelId="{88A93181-96A8-4616-9DF5-57A6A1674BC2}" type="presParOf" srcId="{5B01AA1E-84DD-4DA0-8EAD-CF81E422543D}" destId="{D266C183-6EDD-47CB-9752-4FBB40A29F91}" srcOrd="2" destOrd="0" presId="urn:microsoft.com/office/officeart/2005/8/layout/arrow2"/>
    <dgm:cxn modelId="{5CF1E605-D672-4131-B309-5B4B742F6E85}" type="presParOf" srcId="{5B01AA1E-84DD-4DA0-8EAD-CF81E422543D}" destId="{E56F60FE-E062-4539-A4AD-90D2A348E2B6}" srcOrd="3" destOrd="0" presId="urn:microsoft.com/office/officeart/2005/8/layout/arrow2"/>
    <dgm:cxn modelId="{E17A0CBC-A60F-4620-8E6D-4E21C7E16DBE}" type="presParOf" srcId="{5B01AA1E-84DD-4DA0-8EAD-CF81E422543D}" destId="{48A17494-0C9B-4A4C-B181-B0DD9771BFF8}" srcOrd="4" destOrd="0" presId="urn:microsoft.com/office/officeart/2005/8/layout/arrow2"/>
    <dgm:cxn modelId="{C725511F-1E7D-430B-8238-56FB1EA53464}" type="presParOf" srcId="{5B01AA1E-84DD-4DA0-8EAD-CF81E422543D}" destId="{ED0FA19F-9AE4-4512-95CA-A3043F7622A6}" srcOrd="5" destOrd="0" presId="urn:microsoft.com/office/officeart/2005/8/layout/arrow2"/>
    <dgm:cxn modelId="{ADEA2F59-0443-4E86-ADAB-994D43606975}" type="presParOf" srcId="{5B01AA1E-84DD-4DA0-8EAD-CF81E422543D}" destId="{026B0CFC-950A-4CA8-8513-14EFAA0AFAB9}" srcOrd="6" destOrd="0" presId="urn:microsoft.com/office/officeart/2005/8/layout/arrow2"/>
    <dgm:cxn modelId="{3B15CB7C-390A-49E8-9DEC-5C4312AEAC1F}" type="presParOf" srcId="{5B01AA1E-84DD-4DA0-8EAD-CF81E422543D}" destId="{B87E9560-7B89-4C90-B512-E1F9F153AEA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A96037-46BF-4BBF-9F19-E7D34F72F8AD}">
      <dsp:nvSpPr>
        <dsp:cNvPr id="0" name=""/>
        <dsp:cNvSpPr/>
      </dsp:nvSpPr>
      <dsp:spPr>
        <a:xfrm>
          <a:off x="1625871" y="0"/>
          <a:ext cx="7031578" cy="444137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47D7FA-4770-401E-97BA-E2C3D0EA1D29}">
      <dsp:nvSpPr>
        <dsp:cNvPr id="0" name=""/>
        <dsp:cNvSpPr/>
      </dsp:nvSpPr>
      <dsp:spPr>
        <a:xfrm>
          <a:off x="2433901" y="3209165"/>
          <a:ext cx="163442" cy="163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53AC7-AEB5-46B8-8DC5-8B6BCD8AE1B1}">
      <dsp:nvSpPr>
        <dsp:cNvPr id="0" name=""/>
        <dsp:cNvSpPr/>
      </dsp:nvSpPr>
      <dsp:spPr>
        <a:xfrm>
          <a:off x="2335718" y="3574883"/>
          <a:ext cx="7318076" cy="677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05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2004: </a:t>
          </a:r>
          <a:r>
            <a:rPr lang="en-US" sz="1400" b="1" kern="1200" dirty="0"/>
            <a:t>Surface air quality monitors</a:t>
          </a:r>
          <a:r>
            <a:rPr lang="en-US" sz="1400" kern="1200" dirty="0"/>
            <a:t>, 800,000 premature deaths from urban PM</a:t>
          </a:r>
          <a:r>
            <a:rPr lang="en-US" sz="1400" kern="1200" baseline="-25000" dirty="0"/>
            <a:t>2.5 </a:t>
          </a:r>
          <a:r>
            <a:rPr lang="en-US" sz="1400" kern="1200" dirty="0"/>
            <a:t>(Cohen et al. 2004) </a:t>
          </a:r>
        </a:p>
      </dsp:txBody>
      <dsp:txXfrm>
        <a:off x="2335718" y="3574883"/>
        <a:ext cx="7318076" cy="677027"/>
      </dsp:txXfrm>
    </dsp:sp>
    <dsp:sp modelId="{D266C183-6EDD-47CB-9752-4FBB40A29F91}">
      <dsp:nvSpPr>
        <dsp:cNvPr id="0" name=""/>
        <dsp:cNvSpPr/>
      </dsp:nvSpPr>
      <dsp:spPr>
        <a:xfrm>
          <a:off x="3301489" y="2339189"/>
          <a:ext cx="284247" cy="2842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6F60FE-E062-4539-A4AD-90D2A348E2B6}">
      <dsp:nvSpPr>
        <dsp:cNvPr id="0" name=""/>
        <dsp:cNvSpPr/>
      </dsp:nvSpPr>
      <dsp:spPr>
        <a:xfrm>
          <a:off x="3290754" y="2920481"/>
          <a:ext cx="7378143" cy="12956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617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2010: </a:t>
          </a:r>
          <a:r>
            <a:rPr lang="en-US" sz="1400" b="1" kern="1200" dirty="0"/>
            <a:t>Global chemical transport model</a:t>
          </a:r>
          <a:r>
            <a:rPr lang="en-US" sz="1400" kern="1200" dirty="0"/>
            <a:t>, 3.7 million PM</a:t>
          </a:r>
          <a:r>
            <a:rPr lang="en-US" sz="1400" kern="1200" baseline="-25000" dirty="0"/>
            <a:t>2.5</a:t>
          </a:r>
          <a:r>
            <a:rPr lang="en-US" sz="1400" kern="1200" dirty="0"/>
            <a:t> and 700K ozone deaths (Anenberg et al. 2010)</a:t>
          </a:r>
        </a:p>
      </dsp:txBody>
      <dsp:txXfrm>
        <a:off x="3290754" y="2920481"/>
        <a:ext cx="7378143" cy="1295663"/>
      </dsp:txXfrm>
    </dsp:sp>
    <dsp:sp modelId="{48A17494-0C9B-4A4C-B181-B0DD9771BFF8}">
      <dsp:nvSpPr>
        <dsp:cNvPr id="0" name=""/>
        <dsp:cNvSpPr/>
      </dsp:nvSpPr>
      <dsp:spPr>
        <a:xfrm>
          <a:off x="5072012" y="1402554"/>
          <a:ext cx="376628" cy="3766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FA19F-9AE4-4512-95CA-A3043F7622A6}">
      <dsp:nvSpPr>
        <dsp:cNvPr id="0" name=""/>
        <dsp:cNvSpPr/>
      </dsp:nvSpPr>
      <dsp:spPr>
        <a:xfrm>
          <a:off x="4947510" y="2071813"/>
          <a:ext cx="5695260" cy="23695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568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2012-2022: </a:t>
          </a:r>
          <a:r>
            <a:rPr lang="en-US" sz="1400" b="1" kern="1200" dirty="0"/>
            <a:t>Satellite observations, global chemical transport model, and ground observations combined,</a:t>
          </a:r>
          <a:r>
            <a:rPr lang="en-US" sz="1400" kern="1200" dirty="0"/>
            <a:t> ~4 million PM</a:t>
          </a:r>
          <a:r>
            <a:rPr lang="en-US" sz="1400" kern="1200" baseline="-25000" dirty="0"/>
            <a:t>2.5</a:t>
          </a:r>
          <a:r>
            <a:rPr lang="en-US" sz="1400" kern="1200" dirty="0"/>
            <a:t> and 200,000 ozone deaths and understanding of urban-scale pollution (</a:t>
          </a:r>
          <a:r>
            <a:rPr lang="en-US" sz="1400" kern="1200" dirty="0" err="1"/>
            <a:t>Forouzanfar</a:t>
          </a:r>
          <a:r>
            <a:rPr lang="en-US" sz="1400" kern="1200" dirty="0"/>
            <a:t> et al. 2016, etc.)</a:t>
          </a:r>
        </a:p>
      </dsp:txBody>
      <dsp:txXfrm>
        <a:off x="4947510" y="2071813"/>
        <a:ext cx="5695260" cy="2369557"/>
      </dsp:txXfrm>
    </dsp:sp>
    <dsp:sp modelId="{026B0CFC-950A-4CA8-8513-14EFAA0AFAB9}">
      <dsp:nvSpPr>
        <dsp:cNvPr id="0" name=""/>
        <dsp:cNvSpPr/>
      </dsp:nvSpPr>
      <dsp:spPr>
        <a:xfrm>
          <a:off x="6864624" y="928165"/>
          <a:ext cx="504539" cy="504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7E9560-7B89-4C90-B512-E1F9F153AEAA}">
      <dsp:nvSpPr>
        <dsp:cNvPr id="0" name=""/>
        <dsp:cNvSpPr/>
      </dsp:nvSpPr>
      <dsp:spPr>
        <a:xfrm>
          <a:off x="8201934" y="120452"/>
          <a:ext cx="2597588" cy="3145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345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8201934" y="120452"/>
        <a:ext cx="2597588" cy="3145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15A3E-22CA-445B-BA48-70D2B230A508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41C10-0FB7-4AC5-B04E-3BABA12B7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3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 min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41C10-0FB7-4AC5-B04E-3BABA12B71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3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41C10-0FB7-4AC5-B04E-3BABA12B71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05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22a3b74102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22a3b74102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2452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8491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4888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- FB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ilken SPH HP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" r="6174"/>
          <a:stretch/>
        </p:blipFill>
        <p:spPr>
          <a:xfrm>
            <a:off x="-148165" y="-491939"/>
            <a:ext cx="12361333" cy="738940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480514" y="601093"/>
            <a:ext cx="5735025" cy="2305339"/>
          </a:xfrm>
          <a:prstGeom prst="rect">
            <a:avLst/>
          </a:prstGeom>
        </p:spPr>
        <p:txBody>
          <a:bodyPr anchor="b"/>
          <a:lstStyle>
            <a:lvl1pPr algn="l">
              <a:defRPr sz="5333" b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480514" y="3137687"/>
            <a:ext cx="5735025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1" y="5769656"/>
            <a:ext cx="2567212" cy="83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04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47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854337" y="503617"/>
            <a:ext cx="10499463" cy="1054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Arial"/>
              <a:buNone/>
              <a:defRPr sz="40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061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01923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04E8-1694-4F68-8728-0D866B9E87E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88CB-5A8F-4E89-8181-209A9A60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1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704E8-1694-4F68-8728-0D866B9E87E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888CB-5A8F-4E89-8181-209A9A60A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57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5083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7604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6228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5499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7382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29070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7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emf"/><Relationship Id="rId4" Type="http://schemas.openxmlformats.org/officeDocument/2006/relationships/diagramLayout" Target="../diagrams/layout1.xml"/><Relationship Id="rId9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2AF596C-8246-4F1A-A67F-952C80823F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How will TEMPO data improve current research?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9E952CA-DDDD-4766-BF0F-99BCB15D858B}"/>
              </a:ext>
            </a:extLst>
          </p:cNvPr>
          <p:cNvSpPr txBox="1">
            <a:spLocks/>
          </p:cNvSpPr>
          <p:nvPr/>
        </p:nvSpPr>
        <p:spPr>
          <a:xfrm>
            <a:off x="307795" y="3137686"/>
            <a:ext cx="5544366" cy="202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ECE9C6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Arial"/>
                <a:ea typeface="Calibri"/>
                <a:cs typeface="Arial"/>
                <a:sym typeface="Calibri"/>
              </a:defRPr>
            </a:lvl1pPr>
            <a:lvl2pPr marL="609585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tx1">
                    <a:tint val="75000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4000" kern="0"/>
              <a:t>Susan Anenberg, PhD</a:t>
            </a:r>
          </a:p>
          <a:p>
            <a:endParaRPr lang="en-US" sz="1800" kern="0"/>
          </a:p>
          <a:p>
            <a:r>
              <a:rPr lang="en-US" sz="1800" kern="0"/>
              <a:t>May 4, 2023</a:t>
            </a:r>
          </a:p>
          <a:p>
            <a:r>
              <a:rPr lang="en-US" sz="1800" kern="0"/>
              <a:t>TEMPO / GeoXO / TolNet Science Team Meetings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53739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63;p33">
            <a:extLst>
              <a:ext uri="{FF2B5EF4-FFF2-40B4-BE49-F238E27FC236}">
                <a16:creationId xmlns:a16="http://schemas.microsoft.com/office/drawing/2014/main" id="{0F736A58-4147-4325-B08F-22EECD71671F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39467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C345A-71C1-49CE-8FC2-C0A744B10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276" y="-105938"/>
            <a:ext cx="10515600" cy="109842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How will TEMPO data improve current research?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ECE400C-93A0-4B40-B0D4-E1EDE34714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3077556"/>
              </p:ext>
            </p:extLst>
          </p:nvPr>
        </p:nvGraphicFramePr>
        <p:xfrm>
          <a:off x="481187" y="1838131"/>
          <a:ext cx="10799523" cy="4441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79159-8643-4CEE-84A2-A6AB09DE3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8AD15-A4DC-4D1E-BD11-A7AB2F0D572B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F9F43A-EAF2-4240-B4F8-23BED0CE69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4" t="24609" r="10771" b="27268"/>
          <a:stretch/>
        </p:blipFill>
        <p:spPr bwMode="auto">
          <a:xfrm>
            <a:off x="219930" y="4517736"/>
            <a:ext cx="2490176" cy="1059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BB54D9-98FC-4A85-926A-75A408DD5F3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108" r="2136" b="23018"/>
          <a:stretch/>
        </p:blipFill>
        <p:spPr>
          <a:xfrm>
            <a:off x="1222479" y="3179385"/>
            <a:ext cx="2300378" cy="112863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39908A-6F65-4ACD-9536-AD38BFAACD9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22607" b="47326"/>
          <a:stretch/>
        </p:blipFill>
        <p:spPr>
          <a:xfrm>
            <a:off x="3363307" y="1973898"/>
            <a:ext cx="2160475" cy="112863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07895CC-5DC5-458C-8EB5-202E2B676B90}"/>
              </a:ext>
            </a:extLst>
          </p:cNvPr>
          <p:cNvSpPr/>
          <p:nvPr/>
        </p:nvSpPr>
        <p:spPr>
          <a:xfrm>
            <a:off x="9213488" y="1735265"/>
            <a:ext cx="2808514" cy="187765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C0A497-9996-4496-9045-61CC9F88F957}"/>
              </a:ext>
            </a:extLst>
          </p:cNvPr>
          <p:cNvSpPr txBox="1"/>
          <p:nvPr/>
        </p:nvSpPr>
        <p:spPr>
          <a:xfrm>
            <a:off x="9212813" y="1838131"/>
            <a:ext cx="261490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400" dirty="0"/>
              <a:t>2023 and beyond: </a:t>
            </a:r>
          </a:p>
          <a:p>
            <a:pPr lvl="0"/>
            <a:r>
              <a:rPr lang="en-US" sz="1400" b="1" dirty="0"/>
              <a:t>Geostationary satellites, low-cost sensors, mobile monitoring + integration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Temporal variation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Speciation and sources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/>
              <a:t>NO</a:t>
            </a:r>
            <a:r>
              <a:rPr lang="en-US" sz="1400" baseline="-25000" dirty="0"/>
              <a:t>2</a:t>
            </a:r>
            <a:r>
              <a:rPr lang="en-US" sz="1400" dirty="0"/>
              <a:t> and other pollutants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A58AE2D-6E69-4E06-A932-765060B3A56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0536" t="36487" r="52313" b="19131"/>
          <a:stretch/>
        </p:blipFill>
        <p:spPr>
          <a:xfrm>
            <a:off x="5659076" y="891589"/>
            <a:ext cx="1905715" cy="1687352"/>
          </a:xfrm>
          <a:prstGeom prst="rect">
            <a:avLst/>
          </a:prstGeom>
        </p:spPr>
      </p:pic>
      <p:pic>
        <p:nvPicPr>
          <p:cNvPr id="19" name="Google Shape;166;p33" descr="GW University (@GWtweets) | Twitter">
            <a:extLst>
              <a:ext uri="{FF2B5EF4-FFF2-40B4-BE49-F238E27FC236}">
                <a16:creationId xmlns:a16="http://schemas.microsoft.com/office/drawing/2014/main" id="{E15D377D-EA53-422F-A5B7-0E26F9DB1C84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 t="11564" b="12993"/>
          <a:stretch/>
        </p:blipFill>
        <p:spPr>
          <a:xfrm>
            <a:off x="11123952" y="77204"/>
            <a:ext cx="936381" cy="706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4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63;p33">
            <a:extLst>
              <a:ext uri="{FF2B5EF4-FFF2-40B4-BE49-F238E27FC236}">
                <a16:creationId xmlns:a16="http://schemas.microsoft.com/office/drawing/2014/main" id="{E9FF1D52-6D14-4D88-B418-2C3B9D7F6748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39467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40" name="Google Shape;140;p2"/>
          <p:cNvSpPr txBox="1">
            <a:spLocks noGrp="1"/>
          </p:cNvSpPr>
          <p:nvPr>
            <p:ph type="title"/>
          </p:nvPr>
        </p:nvSpPr>
        <p:spPr>
          <a:xfrm>
            <a:off x="215777" y="-41054"/>
            <a:ext cx="11677800" cy="10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</a:pPr>
            <a:r>
              <a:rPr lang="en-US" b="0" kern="1200" dirty="0">
                <a:solidFill>
                  <a:schemeClr val="bg1"/>
                </a:solidFill>
                <a:latin typeface="+mj-lt"/>
                <a:ea typeface="+mn-ea"/>
                <a:cs typeface="+mn-cs"/>
                <a:sym typeface="Cambria"/>
              </a:rPr>
              <a:t>Disparities in pollution-attributable health burdens</a:t>
            </a:r>
            <a:endParaRPr b="0" kern="1200" dirty="0">
              <a:solidFill>
                <a:schemeClr val="bg1"/>
              </a:solidFill>
              <a:latin typeface="+mj-lt"/>
              <a:ea typeface="+mn-ea"/>
              <a:cs typeface="+mn-cs"/>
              <a:sym typeface="Cambria"/>
            </a:endParaRPr>
          </a:p>
        </p:txBody>
      </p:sp>
      <p:sp>
        <p:nvSpPr>
          <p:cNvPr id="142" name="Google Shape;142;p2"/>
          <p:cNvSpPr/>
          <p:nvPr/>
        </p:nvSpPr>
        <p:spPr>
          <a:xfrm>
            <a:off x="7305900" y="924675"/>
            <a:ext cx="652500" cy="420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AC9617-1504-45F4-BBBF-6A4341EECA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895"/>
          <a:stretch/>
        </p:blipFill>
        <p:spPr>
          <a:xfrm>
            <a:off x="6193260" y="1474488"/>
            <a:ext cx="5110663" cy="35238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FD62AE-DCA3-4B80-A67E-39D313CFE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054" b="6132"/>
          <a:stretch/>
        </p:blipFill>
        <p:spPr>
          <a:xfrm>
            <a:off x="455056" y="1526278"/>
            <a:ext cx="5110663" cy="342924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9C40C3-7646-4F4A-93CF-71A4345FA6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862" t="94465" b="896"/>
          <a:stretch/>
        </p:blipFill>
        <p:spPr>
          <a:xfrm>
            <a:off x="3725851" y="4998319"/>
            <a:ext cx="5022741" cy="4386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FD9D91-B651-4605-81AA-4D91D8066750}"/>
              </a:ext>
            </a:extLst>
          </p:cNvPr>
          <p:cNvSpPr/>
          <p:nvPr/>
        </p:nvSpPr>
        <p:spPr>
          <a:xfrm>
            <a:off x="1384917" y="1509204"/>
            <a:ext cx="816745" cy="36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69799D-A6D6-497F-88CE-57569EA1DD80}"/>
              </a:ext>
            </a:extLst>
          </p:cNvPr>
          <p:cNvSpPr/>
          <p:nvPr/>
        </p:nvSpPr>
        <p:spPr>
          <a:xfrm>
            <a:off x="7214900" y="1659154"/>
            <a:ext cx="2603804" cy="36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13A49-B9A4-4A12-A951-61421D2F0E21}"/>
              </a:ext>
            </a:extLst>
          </p:cNvPr>
          <p:cNvSpPr txBox="1"/>
          <p:nvPr/>
        </p:nvSpPr>
        <p:spPr>
          <a:xfrm>
            <a:off x="2902997" y="1474488"/>
            <a:ext cx="135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PM</a:t>
            </a:r>
            <a:r>
              <a:rPr lang="en-US" baseline="-25000" dirty="0"/>
              <a:t>2.5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7665EB-3AEB-498D-8784-6187DF198807}"/>
              </a:ext>
            </a:extLst>
          </p:cNvPr>
          <p:cNvSpPr/>
          <p:nvPr/>
        </p:nvSpPr>
        <p:spPr>
          <a:xfrm>
            <a:off x="1537317" y="1661604"/>
            <a:ext cx="816745" cy="362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74CE90-1352-48CE-BB46-EAF8F1C06D8E}"/>
              </a:ext>
            </a:extLst>
          </p:cNvPr>
          <p:cNvSpPr txBox="1"/>
          <p:nvPr/>
        </p:nvSpPr>
        <p:spPr>
          <a:xfrm>
            <a:off x="8653339" y="1474488"/>
            <a:ext cx="135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</a:t>
            </a:r>
            <a:r>
              <a:rPr lang="en-US" baseline="-25000" dirty="0"/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2F79C1-F478-4676-A233-C50437763AF5}"/>
              </a:ext>
            </a:extLst>
          </p:cNvPr>
          <p:cNvSpPr txBox="1"/>
          <p:nvPr/>
        </p:nvSpPr>
        <p:spPr>
          <a:xfrm>
            <a:off x="1499786" y="6452714"/>
            <a:ext cx="6536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</a:rPr>
              <a:t>L</a:t>
            </a:r>
            <a:r>
              <a:rPr lang="en-US" sz="1800" b="1" dirty="0">
                <a:latin typeface="Avenir Book" panose="02000503020000020003" pitchFamily="2" charset="0"/>
              </a:rPr>
              <a:t>ed by Dr. Gaige Kerr, under review</a:t>
            </a:r>
            <a:endParaRPr lang="en-US" b="1" dirty="0"/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06C2D1F6-99CA-439E-AF50-CE5B93FA2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99"/>
          <a:stretch/>
        </p:blipFill>
        <p:spPr bwMode="auto">
          <a:xfrm>
            <a:off x="215777" y="5374304"/>
            <a:ext cx="1159722" cy="1373823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C66C60-C9FD-4121-99F9-247592AEA08F}"/>
              </a:ext>
            </a:extLst>
          </p:cNvPr>
          <p:cNvSpPr txBox="1"/>
          <p:nvPr/>
        </p:nvSpPr>
        <p:spPr>
          <a:xfrm>
            <a:off x="11762914" y="6464022"/>
            <a:ext cx="5060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3629C4E-D83E-43DA-8F20-3BBCCCBB4E5F}" type="slidenum">
              <a:rPr lang="en-US" sz="1400" smtClean="0">
                <a:solidFill>
                  <a:schemeClr val="bg1"/>
                </a:solidFill>
              </a:rPr>
              <a:t>3</a:t>
            </a:fld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9" name="Google Shape;166;p33" descr="GW University (@GWtweets) | Twitter">
            <a:extLst>
              <a:ext uri="{FF2B5EF4-FFF2-40B4-BE49-F238E27FC236}">
                <a16:creationId xmlns:a16="http://schemas.microsoft.com/office/drawing/2014/main" id="{F9FC2F87-77AB-44BE-B8E2-E70A29B62BB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t="11564" b="12993"/>
          <a:stretch/>
        </p:blipFill>
        <p:spPr>
          <a:xfrm>
            <a:off x="11123952" y="77204"/>
            <a:ext cx="936381" cy="706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63;p33">
            <a:extLst>
              <a:ext uri="{FF2B5EF4-FFF2-40B4-BE49-F238E27FC236}">
                <a16:creationId xmlns:a16="http://schemas.microsoft.com/office/drawing/2014/main" id="{DEA6F77D-E2B4-4DB8-89D9-DADC9D195C94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39467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9" name="Google Shape;166;p33" descr="GW University (@GWtweets) | Twitter">
            <a:extLst>
              <a:ext uri="{FF2B5EF4-FFF2-40B4-BE49-F238E27FC236}">
                <a16:creationId xmlns:a16="http://schemas.microsoft.com/office/drawing/2014/main" id="{F0519333-B49D-4B33-8B69-B367DA71A4A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564" b="12993"/>
          <a:stretch/>
        </p:blipFill>
        <p:spPr>
          <a:xfrm>
            <a:off x="11123952" y="77204"/>
            <a:ext cx="936381" cy="7064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picture containing chart&#10;&#10;Description automatically generated">
            <a:extLst>
              <a:ext uri="{FF2B5EF4-FFF2-40B4-BE49-F238E27FC236}">
                <a16:creationId xmlns:a16="http://schemas.microsoft.com/office/drawing/2014/main" id="{EB498CF2-AA04-32BE-6574-12B284A4B8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00" t="5531" r="9783" b="3936"/>
          <a:stretch/>
        </p:blipFill>
        <p:spPr>
          <a:xfrm>
            <a:off x="983571" y="2676325"/>
            <a:ext cx="4352521" cy="2456136"/>
          </a:xfrm>
          <a:prstGeom prst="rect">
            <a:avLst/>
          </a:prstGeom>
        </p:spPr>
      </p:pic>
      <p:sp>
        <p:nvSpPr>
          <p:cNvPr id="156" name="Google Shape;156;p22"/>
          <p:cNvSpPr txBox="1"/>
          <p:nvPr/>
        </p:nvSpPr>
        <p:spPr>
          <a:xfrm>
            <a:off x="6096000" y="3464686"/>
            <a:ext cx="6226785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140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Enhanced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2000" b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enefits of </a:t>
            </a:r>
            <a:r>
              <a:rPr lang="en" sz="2000" b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GEO </a:t>
            </a:r>
            <a:r>
              <a:rPr lang="en-US" sz="2000" b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vs. LEO </a:t>
            </a: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imager</a:t>
            </a:r>
            <a:r>
              <a:rPr lang="en" sz="20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observations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used in </a:t>
            </a:r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pollution alerts in 2020 across CONUS:</a:t>
            </a:r>
          </a:p>
          <a:p>
            <a:pPr marL="342891" indent="-342891" defTabSz="121914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1000 </a:t>
            </a:r>
            <a:r>
              <a:rPr lang="en-US" sz="2000" b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premature deaths averted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891" indent="-342891" defTabSz="1219140">
              <a:buFont typeface="Arial" panose="020B0604020202020204" pitchFamily="34" charset="0"/>
              <a:buChar char="•"/>
            </a:pPr>
            <a:r>
              <a:rPr lang="en" sz="2000" b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$10 </a:t>
            </a:r>
            <a:r>
              <a:rPr lang="en-US" sz="2000" b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</a:t>
            </a:r>
            <a:r>
              <a:rPr lang="en" sz="2000" b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illio</a:t>
            </a:r>
            <a:r>
              <a:rPr lang="en-US" sz="2000" b="1" kern="0" dirty="0"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 in health care costs &amp; lost economic productivity saved</a:t>
            </a:r>
            <a:endParaRPr sz="2000" kern="0" dirty="0"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127276" y="0"/>
            <a:ext cx="11004144" cy="12496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SzPts val="990"/>
            </a:pPr>
            <a:r>
              <a:rPr lang="en-US" sz="40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Value of geostationary aerosol observations</a:t>
            </a:r>
            <a:endParaRPr sz="4000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" name="Google Shape;764;p91">
            <a:extLst>
              <a:ext uri="{FF2B5EF4-FFF2-40B4-BE49-F238E27FC236}">
                <a16:creationId xmlns:a16="http://schemas.microsoft.com/office/drawing/2014/main" id="{C43AC8D5-2518-4665-8DC9-0F98CCC7A44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441295" y="64928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r"/>
            <a:r>
              <a:rPr lang="en-US" dirty="0"/>
              <a:t>4-</a:t>
            </a:r>
            <a:fld id="{00000000-1234-1234-1234-123412341234}" type="slidenum">
              <a:rPr lang="en-US"/>
              <a:pPr algn="r"/>
              <a:t>4</a:t>
            </a:fld>
            <a:endParaRPr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C7E2D4-C361-4A47-BC96-DA045AADB7B3}"/>
              </a:ext>
            </a:extLst>
          </p:cNvPr>
          <p:cNvSpPr/>
          <p:nvPr/>
        </p:nvSpPr>
        <p:spPr>
          <a:xfrm>
            <a:off x="156201" y="862074"/>
            <a:ext cx="630646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40"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Compare the use of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GEO vs LEO imager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aerosol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observations to identify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air quality alert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days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defTabSz="1219140">
              <a:spcAft>
                <a:spcPts val="60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Estimate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aerosol-attributable health savings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from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averted emergency-room visits for asthma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premature mortality from cardiovascular and respiratory diseases.</a:t>
            </a:r>
          </a:p>
        </p:txBody>
      </p:sp>
      <p:pic>
        <p:nvPicPr>
          <p:cNvPr id="14" name="Picture 13" descr="Chart, bar chart&#10;&#10;Description automatically generated">
            <a:extLst>
              <a:ext uri="{FF2B5EF4-FFF2-40B4-BE49-F238E27FC236}">
                <a16:creationId xmlns:a16="http://schemas.microsoft.com/office/drawing/2014/main" id="{B994F116-5BD4-23A6-FE30-BEA3282D05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153" t="2569" b="3758"/>
          <a:stretch/>
        </p:blipFill>
        <p:spPr>
          <a:xfrm>
            <a:off x="7232578" y="905749"/>
            <a:ext cx="4003315" cy="2634032"/>
          </a:xfrm>
          <a:prstGeom prst="rect">
            <a:avLst/>
          </a:prstGeom>
        </p:spPr>
      </p:pic>
      <p:pic>
        <p:nvPicPr>
          <p:cNvPr id="1028" name="Picture 4" descr="https://nesdis-prod.s3.amazonaws.com/2022-09/geoxo-logo-v2.png?_ga=2.19948860.548812358.1674577965-1330297863.1639153415">
            <a:extLst>
              <a:ext uri="{FF2B5EF4-FFF2-40B4-BE49-F238E27FC236}">
                <a16:creationId xmlns:a16="http://schemas.microsoft.com/office/drawing/2014/main" id="{26F03ECC-6E72-406C-BE64-C996572CD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897" y="5721185"/>
            <a:ext cx="1744824" cy="97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CA878D-9445-46E4-95BC-B38369B1AE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0290" y="5753842"/>
            <a:ext cx="905001" cy="8287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E9B5190-2DCD-4718-A4C2-1BF40C9A7FD8}"/>
              </a:ext>
            </a:extLst>
          </p:cNvPr>
          <p:cNvSpPr txBox="1"/>
          <p:nvPr/>
        </p:nvSpPr>
        <p:spPr>
          <a:xfrm>
            <a:off x="1461667" y="6136561"/>
            <a:ext cx="6021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Avenir Book" panose="02000503020000020003" pitchFamily="2" charset="0"/>
              </a:rPr>
              <a:t>Work led by Dr. Kate O’Dell using NOAA Advanced Baseline Imager (ABI) instrument on GOES-R satellite</a:t>
            </a:r>
            <a:endParaRPr lang="en-US" b="1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7D539A12-92AB-4625-BEF2-ECCE7BC7B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98"/>
          <a:stretch/>
        </p:blipFill>
        <p:spPr bwMode="auto">
          <a:xfrm>
            <a:off x="156201" y="5374746"/>
            <a:ext cx="1166572" cy="1381938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60;p13">
            <a:extLst>
              <a:ext uri="{FF2B5EF4-FFF2-40B4-BE49-F238E27FC236}">
                <a16:creationId xmlns:a16="http://schemas.microsoft.com/office/drawing/2014/main" id="{3DE0115D-F8D6-49AC-8AD4-D065488F2944}"/>
              </a:ext>
            </a:extLst>
          </p:cNvPr>
          <p:cNvSpPr txBox="1"/>
          <p:nvPr/>
        </p:nvSpPr>
        <p:spPr>
          <a:xfrm>
            <a:off x="8420799" y="5142588"/>
            <a:ext cx="3615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/>
              <a:t>Results are preliminary.</a:t>
            </a:r>
            <a:endParaRPr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6754</TotalTime>
  <Words>256</Words>
  <Application>Microsoft Office PowerPoint</Application>
  <PresentationFormat>Widescreen</PresentationFormat>
  <Paragraphs>32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Avenir Book</vt:lpstr>
      <vt:lpstr>Calibri</vt:lpstr>
      <vt:lpstr>Calibri Light</vt:lpstr>
      <vt:lpstr>Corbel</vt:lpstr>
      <vt:lpstr>Office Theme</vt:lpstr>
      <vt:lpstr>How will TEMPO data improve current research?</vt:lpstr>
      <vt:lpstr>How will TEMPO data improve current research?</vt:lpstr>
      <vt:lpstr>Disparities in pollution-attributable health burdens</vt:lpstr>
      <vt:lpstr>Value of geostationary aerosol observations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change, future air pollution, and the global burden of disease</dc:title>
  <dc:creator>Susan Anenberg</dc:creator>
  <cp:lastModifiedBy>Susan</cp:lastModifiedBy>
  <cp:revision>363</cp:revision>
  <dcterms:created xsi:type="dcterms:W3CDTF">2019-12-06T12:29:40Z</dcterms:created>
  <dcterms:modified xsi:type="dcterms:W3CDTF">2023-05-03T20:36:49Z</dcterms:modified>
</cp:coreProperties>
</file>